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6" r:id="rId12"/>
    <p:sldId id="267" r:id="rId13"/>
    <p:sldId id="268" r:id="rId14"/>
    <p:sldId id="269" r:id="rId15"/>
    <p:sldId id="265" r:id="rId16"/>
    <p:sldId id="271" r:id="rId17"/>
  </p:sldIdLst>
  <p:sldSz cx="14630400" cy="8229600"/>
  <p:notesSz cx="8229600" cy="14630400"/>
  <p:embeddedFontLst>
    <p:embeddedFont>
      <p:font typeface="Cabin" panose="020B0604020202020204" charset="0"/>
      <p:regular r:id="rId19"/>
      <p:bold r:id="rId20"/>
      <p:italic r:id="rId21"/>
      <p:boldItalic r:id="rId22"/>
    </p:embeddedFont>
    <p:embeddedFont>
      <p:font typeface="Unbounde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6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980E5915-E04C-7BE7-C1BB-B2099205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>
            <a:extLst>
              <a:ext uri="{FF2B5EF4-FFF2-40B4-BE49-F238E27FC236}">
                <a16:creationId xmlns:a16="http://schemas.microsoft.com/office/drawing/2014/main" id="{93A8A47B-DBDD-4AFE-D4B4-9FA2924F5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>
            <a:extLst>
              <a:ext uri="{FF2B5EF4-FFF2-40B4-BE49-F238E27FC236}">
                <a16:creationId xmlns:a16="http://schemas.microsoft.com/office/drawing/2014/main" id="{1C981F9C-606B-6A71-41DC-FF01260A5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>
            <a:extLst>
              <a:ext uri="{FF2B5EF4-FFF2-40B4-BE49-F238E27FC236}">
                <a16:creationId xmlns:a16="http://schemas.microsoft.com/office/drawing/2014/main" id="{CF6A4C5D-0463-3F06-FA4F-CCEBB8B7CD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43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EDF5D6A1-889E-DD1B-223C-B7F6870F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>
            <a:extLst>
              <a:ext uri="{FF2B5EF4-FFF2-40B4-BE49-F238E27FC236}">
                <a16:creationId xmlns:a16="http://schemas.microsoft.com/office/drawing/2014/main" id="{86BB7F4C-5333-4DC6-3D60-B1B5AD7E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>
            <a:extLst>
              <a:ext uri="{FF2B5EF4-FFF2-40B4-BE49-F238E27FC236}">
                <a16:creationId xmlns:a16="http://schemas.microsoft.com/office/drawing/2014/main" id="{63245876-DD1D-DA3E-EB0E-25E98E52D8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>
            <a:extLst>
              <a:ext uri="{FF2B5EF4-FFF2-40B4-BE49-F238E27FC236}">
                <a16:creationId xmlns:a16="http://schemas.microsoft.com/office/drawing/2014/main" id="{BEF3D68B-17DE-063F-B00D-24F3BB0F83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49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FC692E61-2E34-1ABF-DC44-76872153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>
            <a:extLst>
              <a:ext uri="{FF2B5EF4-FFF2-40B4-BE49-F238E27FC236}">
                <a16:creationId xmlns:a16="http://schemas.microsoft.com/office/drawing/2014/main" id="{18159F67-874F-E88F-FA1C-56E6CD6DD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>
            <a:extLst>
              <a:ext uri="{FF2B5EF4-FFF2-40B4-BE49-F238E27FC236}">
                <a16:creationId xmlns:a16="http://schemas.microsoft.com/office/drawing/2014/main" id="{582E127F-7F19-3197-CD59-224FDA9A3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>
            <a:extLst>
              <a:ext uri="{FF2B5EF4-FFF2-40B4-BE49-F238E27FC236}">
                <a16:creationId xmlns:a16="http://schemas.microsoft.com/office/drawing/2014/main" id="{A7CF3CD5-B48E-2EDF-4D41-EECE329F2D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44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21D23412-A295-2D4D-A709-398DF9B9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>
            <a:extLst>
              <a:ext uri="{FF2B5EF4-FFF2-40B4-BE49-F238E27FC236}">
                <a16:creationId xmlns:a16="http://schemas.microsoft.com/office/drawing/2014/main" id="{8A90A1D8-B379-9959-807C-D79B92317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>
            <a:extLst>
              <a:ext uri="{FF2B5EF4-FFF2-40B4-BE49-F238E27FC236}">
                <a16:creationId xmlns:a16="http://schemas.microsoft.com/office/drawing/2014/main" id="{6708DE53-6AE1-47E1-989C-F2A266B79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>
            <a:extLst>
              <a:ext uri="{FF2B5EF4-FFF2-40B4-BE49-F238E27FC236}">
                <a16:creationId xmlns:a16="http://schemas.microsoft.com/office/drawing/2014/main" id="{05A3F414-E905-6325-AB95-B0A8B0C74F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089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3204" y="2004774"/>
            <a:ext cx="4887873" cy="421993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37724" y="1491972"/>
            <a:ext cx="7468553" cy="281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IoT-Based Smart Home Automation and Surveillance System</a:t>
            </a:r>
            <a:endParaRPr sz="4400" b="0" i="0" u="none" strike="noStrike" cap="none" dirty="0"/>
          </a:p>
        </p:txBody>
      </p:sp>
      <p:sp>
        <p:nvSpPr>
          <p:cNvPr id="64" name="Google Shape;64;p14"/>
          <p:cNvSpPr/>
          <p:nvPr/>
        </p:nvSpPr>
        <p:spPr>
          <a:xfrm>
            <a:off x="837724" y="531923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Presented by: Vedant Mahadik</a:t>
            </a:r>
            <a:endParaRPr sz="1850" b="0" i="0" u="none" strike="noStrike" cap="none" dirty="0"/>
          </a:p>
        </p:txBody>
      </p:sp>
      <p:sp>
        <p:nvSpPr>
          <p:cNvPr id="65" name="Google Shape;65;p14"/>
          <p:cNvSpPr/>
          <p:nvPr/>
        </p:nvSpPr>
        <p:spPr>
          <a:xfrm>
            <a:off x="837724" y="6354485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Instructor: Prof. Bidhan </a:t>
            </a:r>
            <a:r>
              <a:rPr lang="en-US" sz="1850" b="0" i="0" u="none" strike="noStrike" cap="none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Pramanick</a:t>
            </a: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| Submission Date: 12/05/2025</a:t>
            </a:r>
            <a:endParaRPr sz="1850" b="0" i="0" u="none" strike="noStrike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292439" y="163736"/>
            <a:ext cx="10302856" cy="9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Block Diagrams</a:t>
            </a:r>
            <a:endParaRPr sz="4400" b="0" i="0" u="none" strike="noStrike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AB99-9DC0-77DD-8395-F9E47099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6" y="1615215"/>
            <a:ext cx="5730480" cy="395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9E565-B327-FD2E-1ABE-96B87F3F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951" y="1615215"/>
            <a:ext cx="5554687" cy="3954290"/>
          </a:xfrm>
          <a:prstGeom prst="rect">
            <a:avLst/>
          </a:prstGeom>
        </p:spPr>
      </p:pic>
      <p:sp>
        <p:nvSpPr>
          <p:cNvPr id="8" name="Google Shape;152;p20">
            <a:extLst>
              <a:ext uri="{FF2B5EF4-FFF2-40B4-BE49-F238E27FC236}">
                <a16:creationId xmlns:a16="http://schemas.microsoft.com/office/drawing/2014/main" id="{0647B4E9-11AC-1832-772D-351CFF2FC2CC}"/>
              </a:ext>
            </a:extLst>
          </p:cNvPr>
          <p:cNvSpPr/>
          <p:nvPr/>
        </p:nvSpPr>
        <p:spPr>
          <a:xfrm>
            <a:off x="1797895" y="5677571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Smart Plant Watering System</a:t>
            </a:r>
            <a:endParaRPr lang="en-US" sz="1850" b="0" i="0" u="none" strike="noStrike" cap="none" dirty="0"/>
          </a:p>
        </p:txBody>
      </p:sp>
      <p:sp>
        <p:nvSpPr>
          <p:cNvPr id="9" name="Google Shape;152;p20">
            <a:extLst>
              <a:ext uri="{FF2B5EF4-FFF2-40B4-BE49-F238E27FC236}">
                <a16:creationId xmlns:a16="http://schemas.microsoft.com/office/drawing/2014/main" id="{01DEC6C6-6816-D0CB-1179-0923D0A484CF}"/>
              </a:ext>
            </a:extLst>
          </p:cNvPr>
          <p:cNvSpPr/>
          <p:nvPr/>
        </p:nvSpPr>
        <p:spPr>
          <a:xfrm>
            <a:off x="8460152" y="5677571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Home Automation and Environment System</a:t>
            </a:r>
            <a:endParaRPr lang="en-US" sz="1850" b="0" i="0" u="none" strike="noStrike" cap="none" dirty="0"/>
          </a:p>
        </p:txBody>
      </p:sp>
      <p:sp>
        <p:nvSpPr>
          <p:cNvPr id="10" name="Google Shape;177;p21">
            <a:extLst>
              <a:ext uri="{FF2B5EF4-FFF2-40B4-BE49-F238E27FC236}">
                <a16:creationId xmlns:a16="http://schemas.microsoft.com/office/drawing/2014/main" id="{359CFDA0-27BF-EEA1-406B-B9B0D41EA4CC}"/>
              </a:ext>
            </a:extLst>
          </p:cNvPr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6123A8DF-68E4-F4B9-BF15-C6223485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2;p20">
            <a:extLst>
              <a:ext uri="{FF2B5EF4-FFF2-40B4-BE49-F238E27FC236}">
                <a16:creationId xmlns:a16="http://schemas.microsoft.com/office/drawing/2014/main" id="{90BC2904-E199-10E1-E253-B76ABB906B61}"/>
              </a:ext>
            </a:extLst>
          </p:cNvPr>
          <p:cNvSpPr/>
          <p:nvPr/>
        </p:nvSpPr>
        <p:spPr>
          <a:xfrm>
            <a:off x="9416497" y="3505660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Local IP Camera 1</a:t>
            </a:r>
            <a:endParaRPr lang="en-US" sz="1850" b="0" i="0" u="none" strike="noStrike" cap="none" dirty="0"/>
          </a:p>
        </p:txBody>
      </p:sp>
      <p:sp>
        <p:nvSpPr>
          <p:cNvPr id="10" name="Google Shape;177;p21">
            <a:extLst>
              <a:ext uri="{FF2B5EF4-FFF2-40B4-BE49-F238E27FC236}">
                <a16:creationId xmlns:a16="http://schemas.microsoft.com/office/drawing/2014/main" id="{2BEE1E54-22A3-D15A-4EB5-3D01401DBC26}"/>
              </a:ext>
            </a:extLst>
          </p:cNvPr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90AB1-3244-FB66-BA27-2BF08C7D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99" y="4114800"/>
            <a:ext cx="5540870" cy="350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59FCB-74A6-0D5B-7103-C604FFA8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26" y="333704"/>
            <a:ext cx="5212563" cy="3141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64DEDF-D0FB-0E54-553F-9E39E96C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777" y="333462"/>
            <a:ext cx="5112487" cy="3141408"/>
          </a:xfrm>
          <a:prstGeom prst="rect">
            <a:avLst/>
          </a:prstGeom>
        </p:spPr>
      </p:pic>
      <p:sp>
        <p:nvSpPr>
          <p:cNvPr id="13" name="Google Shape;152;p20">
            <a:extLst>
              <a:ext uri="{FF2B5EF4-FFF2-40B4-BE49-F238E27FC236}">
                <a16:creationId xmlns:a16="http://schemas.microsoft.com/office/drawing/2014/main" id="{59F5F63B-A428-67B1-FBD3-35779962CBBF}"/>
              </a:ext>
            </a:extLst>
          </p:cNvPr>
          <p:cNvSpPr/>
          <p:nvPr/>
        </p:nvSpPr>
        <p:spPr>
          <a:xfrm>
            <a:off x="1247018" y="3505660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Camera 2 (Flask + MediaPipe + Cloudinary)</a:t>
            </a:r>
            <a:endParaRPr lang="en-US" sz="1850" b="0" i="0" u="none" strike="noStrike" cap="none" dirty="0"/>
          </a:p>
        </p:txBody>
      </p:sp>
      <p:sp>
        <p:nvSpPr>
          <p:cNvPr id="14" name="Google Shape;152;p20">
            <a:extLst>
              <a:ext uri="{FF2B5EF4-FFF2-40B4-BE49-F238E27FC236}">
                <a16:creationId xmlns:a16="http://schemas.microsoft.com/office/drawing/2014/main" id="{B68128F5-2D09-37B4-F00C-DC1FE080ECCC}"/>
              </a:ext>
            </a:extLst>
          </p:cNvPr>
          <p:cNvSpPr/>
          <p:nvPr/>
        </p:nvSpPr>
        <p:spPr>
          <a:xfrm>
            <a:off x="4618876" y="7577663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Camera 1 (Flask + MediaPipe + SD Card)</a:t>
            </a:r>
            <a:endParaRPr lang="en-US" sz="185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1221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16EDC19-BA1C-9450-E9FE-13B0BA30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>
            <a:extLst>
              <a:ext uri="{FF2B5EF4-FFF2-40B4-BE49-F238E27FC236}">
                <a16:creationId xmlns:a16="http://schemas.microsoft.com/office/drawing/2014/main" id="{3D0063C5-862C-34E7-6832-51A668809A39}"/>
              </a:ext>
            </a:extLst>
          </p:cNvPr>
          <p:cNvSpPr/>
          <p:nvPr/>
        </p:nvSpPr>
        <p:spPr>
          <a:xfrm>
            <a:off x="292439" y="163736"/>
            <a:ext cx="10302856" cy="9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Flowchart</a:t>
            </a:r>
            <a:r>
              <a:rPr lang="en-US" sz="44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</a:t>
            </a:r>
            <a:endParaRPr sz="4400" b="0" i="0" u="none" strike="noStrike" cap="none" dirty="0"/>
          </a:p>
        </p:txBody>
      </p:sp>
      <p:sp>
        <p:nvSpPr>
          <p:cNvPr id="8" name="Google Shape;152;p20">
            <a:extLst>
              <a:ext uri="{FF2B5EF4-FFF2-40B4-BE49-F238E27FC236}">
                <a16:creationId xmlns:a16="http://schemas.microsoft.com/office/drawing/2014/main" id="{5CB8E9E6-D669-75F7-F4A5-10B9CA83FAF9}"/>
              </a:ext>
            </a:extLst>
          </p:cNvPr>
          <p:cNvSpPr/>
          <p:nvPr/>
        </p:nvSpPr>
        <p:spPr>
          <a:xfrm>
            <a:off x="1781117" y="7114959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Smart Plant Watering System</a:t>
            </a:r>
            <a:endParaRPr lang="en-US" sz="1850" b="0" i="0" u="none" strike="noStrike" cap="none" dirty="0"/>
          </a:p>
        </p:txBody>
      </p:sp>
      <p:sp>
        <p:nvSpPr>
          <p:cNvPr id="9" name="Google Shape;152;p20">
            <a:extLst>
              <a:ext uri="{FF2B5EF4-FFF2-40B4-BE49-F238E27FC236}">
                <a16:creationId xmlns:a16="http://schemas.microsoft.com/office/drawing/2014/main" id="{4168D6B4-4CAD-66C1-D16D-7AEAC1F45DE8}"/>
              </a:ext>
            </a:extLst>
          </p:cNvPr>
          <p:cNvSpPr/>
          <p:nvPr/>
        </p:nvSpPr>
        <p:spPr>
          <a:xfrm>
            <a:off x="8425198" y="7101828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Home Automation and Environment System</a:t>
            </a:r>
            <a:endParaRPr lang="en-US" sz="1850" b="0" i="0" u="none" strike="noStrike" cap="none" dirty="0"/>
          </a:p>
        </p:txBody>
      </p:sp>
      <p:sp>
        <p:nvSpPr>
          <p:cNvPr id="10" name="Google Shape;177;p21">
            <a:extLst>
              <a:ext uri="{FF2B5EF4-FFF2-40B4-BE49-F238E27FC236}">
                <a16:creationId xmlns:a16="http://schemas.microsoft.com/office/drawing/2014/main" id="{FDB4DF31-FD57-05A9-CD37-155E5A252C7B}"/>
              </a:ext>
            </a:extLst>
          </p:cNvPr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93F76-1B77-1570-38C2-0E1C9A99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9" y="1124125"/>
            <a:ext cx="6265634" cy="5977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B369E-E083-9536-ECC5-13B4E177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91" y="1124125"/>
            <a:ext cx="6787869" cy="59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1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872C0A6-2E60-2E80-7DFB-50D68344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2;p20">
            <a:extLst>
              <a:ext uri="{FF2B5EF4-FFF2-40B4-BE49-F238E27FC236}">
                <a16:creationId xmlns:a16="http://schemas.microsoft.com/office/drawing/2014/main" id="{789F7884-9F69-EFA9-0022-CA41DA8E9885}"/>
              </a:ext>
            </a:extLst>
          </p:cNvPr>
          <p:cNvSpPr/>
          <p:nvPr/>
        </p:nvSpPr>
        <p:spPr>
          <a:xfrm>
            <a:off x="1662494" y="6930536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Local IP Camera 1</a:t>
            </a:r>
            <a:endParaRPr lang="en-US" sz="1850" b="0" i="0" u="none" strike="noStrike" cap="none" dirty="0"/>
          </a:p>
        </p:txBody>
      </p:sp>
      <p:sp>
        <p:nvSpPr>
          <p:cNvPr id="10" name="Google Shape;177;p21">
            <a:extLst>
              <a:ext uri="{FF2B5EF4-FFF2-40B4-BE49-F238E27FC236}">
                <a16:creationId xmlns:a16="http://schemas.microsoft.com/office/drawing/2014/main" id="{7DC4F9CF-A372-B2F1-D3A7-A532C42A3A89}"/>
              </a:ext>
            </a:extLst>
          </p:cNvPr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2;p20">
            <a:extLst>
              <a:ext uri="{FF2B5EF4-FFF2-40B4-BE49-F238E27FC236}">
                <a16:creationId xmlns:a16="http://schemas.microsoft.com/office/drawing/2014/main" id="{7D2F100B-8FC9-255F-939E-C03658B86708}"/>
              </a:ext>
            </a:extLst>
          </p:cNvPr>
          <p:cNvSpPr/>
          <p:nvPr/>
        </p:nvSpPr>
        <p:spPr>
          <a:xfrm>
            <a:off x="9794603" y="7473653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Camera 2 (Flask + MediaPipe + Cloudinary)</a:t>
            </a:r>
            <a:endParaRPr lang="en-US" sz="1850" b="0" i="0" u="none" strike="noStrike" cap="none" dirty="0"/>
          </a:p>
        </p:txBody>
      </p:sp>
      <p:sp>
        <p:nvSpPr>
          <p:cNvPr id="14" name="Google Shape;152;p20">
            <a:extLst>
              <a:ext uri="{FF2B5EF4-FFF2-40B4-BE49-F238E27FC236}">
                <a16:creationId xmlns:a16="http://schemas.microsoft.com/office/drawing/2014/main" id="{F610A8FC-D16E-E6AE-D29D-B0E54A42E7EC}"/>
              </a:ext>
            </a:extLst>
          </p:cNvPr>
          <p:cNvSpPr/>
          <p:nvPr/>
        </p:nvSpPr>
        <p:spPr>
          <a:xfrm>
            <a:off x="8214298" y="6930536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Camera 1 (Flask + MediaPipe + SD Card)</a:t>
            </a:r>
            <a:endParaRPr lang="en-US" sz="1850" b="0" i="0" u="none" strike="noStrike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F8E64-6B1A-804A-E6BC-3A19C272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6" y="268912"/>
            <a:ext cx="6403241" cy="6509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2FBE2-8C9F-FEC6-9241-891D71C42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16" y="268912"/>
            <a:ext cx="6828045" cy="65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5A7B27D4-E20B-0805-B97B-D29D676A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7;p21">
            <a:extLst>
              <a:ext uri="{FF2B5EF4-FFF2-40B4-BE49-F238E27FC236}">
                <a16:creationId xmlns:a16="http://schemas.microsoft.com/office/drawing/2014/main" id="{357D7284-733E-64A4-D6FC-F6AA420C2186}"/>
              </a:ext>
            </a:extLst>
          </p:cNvPr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2;p20">
            <a:extLst>
              <a:ext uri="{FF2B5EF4-FFF2-40B4-BE49-F238E27FC236}">
                <a16:creationId xmlns:a16="http://schemas.microsoft.com/office/drawing/2014/main" id="{965E04DF-BE6B-B19B-CC1F-A22ADD3D47E8}"/>
              </a:ext>
            </a:extLst>
          </p:cNvPr>
          <p:cNvSpPr/>
          <p:nvPr/>
        </p:nvSpPr>
        <p:spPr>
          <a:xfrm>
            <a:off x="4534706" y="6475363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Camera 2 (Flask + MediaPipe + Cloudinary)</a:t>
            </a:r>
            <a:endParaRPr lang="en-US" sz="1850" b="0" i="0" u="none" strike="noStrike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B6BE9-1D2A-38AF-506F-33827A4C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37" y="372923"/>
            <a:ext cx="7049236" cy="59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9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Unbounded"/>
              <a:buNone/>
            </a:pPr>
            <a:r>
              <a:rPr lang="en-US" sz="435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Results and Discussion</a:t>
            </a:r>
            <a:endParaRPr sz="4350" b="0" i="0" u="none" strike="noStrike" cap="none" dirty="0"/>
          </a:p>
        </p:txBody>
      </p:sp>
      <p:sp>
        <p:nvSpPr>
          <p:cNvPr id="195" name="Google Shape;195;p23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075527" y="2468285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lang="en-US" sz="215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Responsiveness</a:t>
            </a:r>
            <a:endParaRPr sz="2150" b="0" i="0" u="none" strike="noStrike" cap="none"/>
          </a:p>
        </p:txBody>
      </p:sp>
      <p:sp>
        <p:nvSpPr>
          <p:cNvPr id="197" name="Google Shape;197;p2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Fast reaction times from sensors and control modules</a:t>
            </a:r>
            <a:endParaRPr sz="1850" b="0" i="0" u="none" strike="noStrike" cap="none" dirty="0"/>
          </a:p>
        </p:txBody>
      </p:sp>
      <p:sp>
        <p:nvSpPr>
          <p:cNvPr id="198" name="Google Shape;198;p23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075527" y="3884176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lang="en-US" sz="215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Reliability</a:t>
            </a:r>
            <a:endParaRPr sz="2150" b="0" i="0" u="none" strike="noStrike" cap="none"/>
          </a:p>
        </p:txBody>
      </p:sp>
      <p:sp>
        <p:nvSpPr>
          <p:cNvPr id="200" name="Google Shape;200;p23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Accurate sensing and consistent alert</a:t>
            </a: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and notification</a:t>
            </a: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generation</a:t>
            </a:r>
            <a:endParaRPr sz="1850" b="0" i="0" u="none" strike="noStrike" cap="none" dirty="0"/>
          </a:p>
        </p:txBody>
      </p:sp>
      <p:sp>
        <p:nvSpPr>
          <p:cNvPr id="201" name="Google Shape;201;p23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lang="en-US" sz="215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Performance</a:t>
            </a:r>
            <a:endParaRPr sz="2150" b="0" i="0" u="none" strike="noStrike" cap="none"/>
          </a:p>
        </p:txBody>
      </p:sp>
      <p:sp>
        <p:nvSpPr>
          <p:cNvPr id="203" name="Google Shape;203;p23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Real-time monitoring and efficient voice-command execution</a:t>
            </a:r>
            <a:endParaRPr sz="1850" b="0" i="0" u="none" strike="noStrike" cap="none"/>
          </a:p>
        </p:txBody>
      </p:sp>
      <p:sp>
        <p:nvSpPr>
          <p:cNvPr id="204" name="Google Shape;204;p23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7075527" y="6715958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lang="en-US" sz="215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Integration</a:t>
            </a:r>
            <a:endParaRPr sz="2150" b="0" i="0" u="none" strike="noStrike" cap="none"/>
          </a:p>
        </p:txBody>
      </p:sp>
      <p:sp>
        <p:nvSpPr>
          <p:cNvPr id="206" name="Google Shape;206;p23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Seamless operation combining hardware and cloud services</a:t>
            </a:r>
            <a:endParaRPr sz="1850" b="0" i="0" u="none" strike="noStrike" cap="none"/>
          </a:p>
        </p:txBody>
      </p:sp>
      <p:sp>
        <p:nvSpPr>
          <p:cNvPr id="207" name="Google Shape;207;p23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WhatsApp Video 2025-05-12 at 18.16.15_b8174cc9">
            <a:hlinkClick r:id="" action="ppaction://media"/>
            <a:extLst>
              <a:ext uri="{FF2B5EF4-FFF2-40B4-BE49-F238E27FC236}">
                <a16:creationId xmlns:a16="http://schemas.microsoft.com/office/drawing/2014/main" id="{125E5AF1-8888-1C0A-211F-ED00DA22D7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548639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6324124" y="235648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Thank You!</a:t>
            </a:r>
            <a:endParaRPr sz="4400" b="0" i="0" u="none" strike="noStrike" cap="none"/>
          </a:p>
        </p:txBody>
      </p:sp>
      <p:sp>
        <p:nvSpPr>
          <p:cNvPr id="204" name="Google Shape;204;p20"/>
          <p:cNvSpPr/>
          <p:nvPr/>
        </p:nvSpPr>
        <p:spPr>
          <a:xfrm>
            <a:off x="6324124" y="3419475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We sincerely thank you for your time and attention.</a:t>
            </a:r>
            <a:endParaRPr sz="1850" b="0" i="0" u="none" strike="noStrike" cap="none"/>
          </a:p>
        </p:txBody>
      </p:sp>
      <p:sp>
        <p:nvSpPr>
          <p:cNvPr id="205" name="Google Shape;205;p20"/>
          <p:cNvSpPr/>
          <p:nvPr/>
        </p:nvSpPr>
        <p:spPr>
          <a:xfrm>
            <a:off x="6324124" y="4071699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project represents our vision for a smarter, safer, and more connected home.</a:t>
            </a:r>
            <a:endParaRPr sz="1850" b="0" i="0" u="none" strike="noStrike" cap="none"/>
          </a:p>
        </p:txBody>
      </p:sp>
      <p:sp>
        <p:nvSpPr>
          <p:cNvPr id="206" name="Google Shape;206;p20"/>
          <p:cNvSpPr/>
          <p:nvPr/>
        </p:nvSpPr>
        <p:spPr>
          <a:xfrm>
            <a:off x="6324124" y="5106948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We're excited about the future of IoT, AI, and automation—and grateful for the opportunity to share our work.</a:t>
            </a:r>
            <a:endParaRPr sz="1850" b="0" i="0" u="none" strike="noStrike" cap="none"/>
          </a:p>
        </p:txBody>
      </p:sp>
      <p:sp>
        <p:nvSpPr>
          <p:cNvPr id="207" name="Google Shape;207;p20"/>
          <p:cNvSpPr/>
          <p:nvPr/>
        </p:nvSpPr>
        <p:spPr>
          <a:xfrm>
            <a:off x="12822675" y="7673700"/>
            <a:ext cx="1703100" cy="5559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837724" y="215907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Introduction</a:t>
            </a:r>
            <a:endParaRPr sz="4400" b="0" i="0" u="none" strike="noStrike" cap="none"/>
          </a:p>
        </p:txBody>
      </p:sp>
      <p:sp>
        <p:nvSpPr>
          <p:cNvPr id="72" name="Google Shape;72;p15"/>
          <p:cNvSpPr/>
          <p:nvPr/>
        </p:nvSpPr>
        <p:spPr>
          <a:xfrm>
            <a:off x="837724" y="3341846"/>
            <a:ext cx="4158734" cy="1244679"/>
          </a:xfrm>
          <a:prstGeom prst="roundRect">
            <a:avLst>
              <a:gd name="adj" fmla="val 2885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1077039" y="3581162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Integrated IoT system combines multiple smart home functions.</a:t>
            </a:r>
            <a:endParaRPr sz="1850" b="0" i="0" u="none" strike="noStrike" cap="none" dirty="0"/>
          </a:p>
        </p:txBody>
      </p:sp>
      <p:sp>
        <p:nvSpPr>
          <p:cNvPr id="74" name="Google Shape;74;p15"/>
          <p:cNvSpPr/>
          <p:nvPr/>
        </p:nvSpPr>
        <p:spPr>
          <a:xfrm>
            <a:off x="5235773" y="3341846"/>
            <a:ext cx="4158734" cy="1244679"/>
          </a:xfrm>
          <a:prstGeom prst="roundRect">
            <a:avLst>
              <a:gd name="adj" fmla="val 2885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5475089" y="3581162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Plant watering automation using soil moisture sensors and Arduino.</a:t>
            </a:r>
            <a:endParaRPr sz="1850" b="0" i="0" u="none" strike="noStrike" cap="none"/>
          </a:p>
        </p:txBody>
      </p:sp>
      <p:sp>
        <p:nvSpPr>
          <p:cNvPr id="76" name="Google Shape;76;p15"/>
          <p:cNvSpPr/>
          <p:nvPr/>
        </p:nvSpPr>
        <p:spPr>
          <a:xfrm>
            <a:off x="9633823" y="3341846"/>
            <a:ext cx="4158734" cy="1244679"/>
          </a:xfrm>
          <a:prstGeom prst="roundRect">
            <a:avLst>
              <a:gd name="adj" fmla="val 2885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9873139" y="3581162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Environmental monitoring with gas, flame, and temperature sensors.</a:t>
            </a:r>
            <a:endParaRPr sz="1850" b="0" i="0" u="none" strike="noStrike" cap="none"/>
          </a:p>
        </p:txBody>
      </p:sp>
      <p:sp>
        <p:nvSpPr>
          <p:cNvPr id="78" name="Google Shape;78;p15"/>
          <p:cNvSpPr/>
          <p:nvPr/>
        </p:nvSpPr>
        <p:spPr>
          <a:xfrm>
            <a:off x="837724" y="4825841"/>
            <a:ext cx="6357818" cy="1244679"/>
          </a:xfrm>
          <a:prstGeom prst="roundRect">
            <a:avLst>
              <a:gd name="adj" fmla="val 2885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077039" y="5065157"/>
            <a:ext cx="5879187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Smart surveillance with ESP32-CAM and real-time face detection.</a:t>
            </a:r>
            <a:endParaRPr sz="1850" b="0" i="0" u="none" strike="noStrike" cap="none" dirty="0"/>
          </a:p>
        </p:txBody>
      </p:sp>
      <p:sp>
        <p:nvSpPr>
          <p:cNvPr id="80" name="Google Shape;80;p15"/>
          <p:cNvSpPr/>
          <p:nvPr/>
        </p:nvSpPr>
        <p:spPr>
          <a:xfrm>
            <a:off x="7434858" y="4825841"/>
            <a:ext cx="6357818" cy="1244679"/>
          </a:xfrm>
          <a:prstGeom prst="roundRect">
            <a:avLst>
              <a:gd name="adj" fmla="val 2885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674173" y="5065157"/>
            <a:ext cx="5879187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Control through Blynk mobile app, Alexa voice, Flask backend, and cloud services.</a:t>
            </a:r>
            <a:endParaRPr sz="1850" b="0" i="0" u="none" strike="noStrike" cap="none" dirty="0"/>
          </a:p>
        </p:txBody>
      </p:sp>
      <p:sp>
        <p:nvSpPr>
          <p:cNvPr id="82" name="Google Shape;82;p15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837724" y="2398395"/>
            <a:ext cx="6126718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Project Objectives</a:t>
            </a:r>
            <a:endParaRPr sz="4400" b="0" i="0" u="none" strike="noStrike" cap="none"/>
          </a:p>
        </p:txBody>
      </p:sp>
      <p:sp>
        <p:nvSpPr>
          <p:cNvPr id="89" name="Google Shape;89;p16"/>
          <p:cNvSpPr/>
          <p:nvPr/>
        </p:nvSpPr>
        <p:spPr>
          <a:xfrm>
            <a:off x="837724" y="358116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Automate and manual control plant irrigation and water tank monitoring</a:t>
            </a:r>
            <a:endParaRPr lang="en-US" sz="1850" b="0" i="0" u="none" strike="noStrike" cap="none" dirty="0"/>
          </a:p>
        </p:txBody>
      </p:sp>
      <p:sp>
        <p:nvSpPr>
          <p:cNvPr id="90" name="Google Shape;90;p16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Continuously monitor environment parameters safely</a:t>
            </a:r>
            <a:endParaRPr sz="1850" b="0" i="0" u="none" strike="noStrike" cap="none" dirty="0"/>
          </a:p>
        </p:txBody>
      </p:sp>
      <p:sp>
        <p:nvSpPr>
          <p:cNvPr id="91" name="Google Shape;91;p16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Enable remote and voice control via mobile and Alexa</a:t>
            </a:r>
            <a:endParaRPr sz="1850" b="0" i="0" u="none" strike="noStrike" cap="none"/>
          </a:p>
        </p:txBody>
      </p:sp>
      <p:sp>
        <p:nvSpPr>
          <p:cNvPr id="92" name="Google Shape;92;p16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 smart surveillance with face detection</a:t>
            </a:r>
            <a:endParaRPr sz="1850" b="0" i="0" u="none" strike="noStrike" cap="none" dirty="0"/>
          </a:p>
        </p:txBody>
      </p:sp>
      <p:sp>
        <p:nvSpPr>
          <p:cNvPr id="93" name="Google Shape;93;p16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lang="en-US" sz="1850" dirty="0">
                <a:solidFill>
                  <a:schemeClr val="bg1">
                    <a:lumMod val="85000"/>
                  </a:schemeClr>
                </a:solidFill>
                <a:latin typeface="Cabin" panose="020B0604020202020204" charset="0"/>
              </a:rPr>
              <a:t>Ensure safety through intelligent alert systems.</a:t>
            </a:r>
            <a:endParaRPr sz="1850" b="0" i="0" u="none" strike="noStrike" cap="none" dirty="0">
              <a:solidFill>
                <a:schemeClr val="bg1">
                  <a:lumMod val="85000"/>
                </a:schemeClr>
              </a:solidFill>
              <a:latin typeface="Cabin" panose="020B0604020202020204" charset="0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591539" y="1915112"/>
            <a:ext cx="7042443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System Overview</a:t>
            </a:r>
            <a:endParaRPr sz="4400" b="0" i="0" u="none" strike="noStrike" cap="none" dirty="0"/>
          </a:p>
        </p:txBody>
      </p:sp>
      <p:sp>
        <p:nvSpPr>
          <p:cNvPr id="101" name="Google Shape;101;p17"/>
          <p:cNvSpPr/>
          <p:nvPr/>
        </p:nvSpPr>
        <p:spPr>
          <a:xfrm>
            <a:off x="818042" y="313086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Plant Watering</a:t>
            </a:r>
            <a:endParaRPr sz="2200" b="0" i="0" u="none" strike="noStrike" cap="none"/>
          </a:p>
        </p:txBody>
      </p:sp>
      <p:sp>
        <p:nvSpPr>
          <p:cNvPr id="102" name="Google Shape;102;p17"/>
          <p:cNvSpPr/>
          <p:nvPr/>
        </p:nvSpPr>
        <p:spPr>
          <a:xfrm>
            <a:off x="818042" y="3722131"/>
            <a:ext cx="3928586" cy="337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Automated irrigation based on soil moisture</a:t>
            </a: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set thresholds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Voice controlled motor and</a:t>
            </a: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 valves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access for user control via</a:t>
            </a: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 blynk mobile app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Real time notifications</a:t>
            </a: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 about water pump tank level to prevent dry running</a:t>
            </a:r>
            <a:endParaRPr lang="en-US" sz="1850" b="0" i="0" u="none" strike="noStrike" cap="none" dirty="0">
              <a:solidFill>
                <a:srgbClr val="CAD6DE"/>
              </a:solidFill>
              <a:latin typeface="Cabin"/>
              <a:sym typeface="Cabin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338131" y="3130868"/>
            <a:ext cx="3928586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Environment Monitoring</a:t>
            </a:r>
            <a:endParaRPr sz="2200" b="0" i="0" u="none" strike="noStrike" cap="none" dirty="0"/>
          </a:p>
        </p:txBody>
      </p:sp>
      <p:sp>
        <p:nvSpPr>
          <p:cNvPr id="104" name="Google Shape;104;p17"/>
          <p:cNvSpPr/>
          <p:nvPr/>
        </p:nvSpPr>
        <p:spPr>
          <a:xfrm>
            <a:off x="5338131" y="4074080"/>
            <a:ext cx="3928586" cy="302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Gas</a:t>
            </a: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and Flame sensing for safety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Environmental sensing through DHT11 sensor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Voice and remote accessed manual control of home appliances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Alerts if gas and flame sensor exceeds thresholds</a:t>
            </a:r>
          </a:p>
        </p:txBody>
      </p:sp>
      <p:sp>
        <p:nvSpPr>
          <p:cNvPr id="105" name="Google Shape;105;p17"/>
          <p:cNvSpPr/>
          <p:nvPr/>
        </p:nvSpPr>
        <p:spPr>
          <a:xfrm>
            <a:off x="9858219" y="313086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Surveillance</a:t>
            </a:r>
            <a:endParaRPr sz="2200" b="0" i="0" u="none" strike="noStrike" cap="none"/>
          </a:p>
        </p:txBody>
      </p:sp>
      <p:sp>
        <p:nvSpPr>
          <p:cNvPr id="106" name="Google Shape;106;p17"/>
          <p:cNvSpPr/>
          <p:nvPr/>
        </p:nvSpPr>
        <p:spPr>
          <a:xfrm>
            <a:off x="9858219" y="4074080"/>
            <a:ext cx="3928586" cy="248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Real-time footage</a:t>
            </a:r>
            <a:endParaRPr lang="en-US" sz="1850" dirty="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Human F</a:t>
            </a: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ace detection (using MediaPipe)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Both local and cloud storage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/>
                <a:sym typeface="Cabin"/>
              </a:rPr>
              <a:t>Self hosted servers</a:t>
            </a:r>
            <a:endParaRPr sz="1850" b="0" i="0" u="none" strike="noStrike" cap="none" dirty="0"/>
          </a:p>
        </p:txBody>
      </p:sp>
      <p:sp>
        <p:nvSpPr>
          <p:cNvPr id="107" name="Google Shape;107;p17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607337" y="477202"/>
            <a:ext cx="10177893" cy="51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Unbounded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Unbounded"/>
                <a:cs typeface="Times New Roman" panose="02020603050405020304" pitchFamily="18" charset="0"/>
                <a:sym typeface="Unbounded"/>
              </a:rPr>
              <a:t>System 1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: Smart Plant Watering System</a:t>
            </a:r>
            <a:endParaRPr sz="3200" b="0" i="0" u="none" strike="noStrike" cap="none" dirty="0"/>
          </a:p>
        </p:txBody>
      </p:sp>
      <p:sp>
        <p:nvSpPr>
          <p:cNvPr id="114" name="Google Shape;114;p18"/>
          <p:cNvSpPr/>
          <p:nvPr/>
        </p:nvSpPr>
        <p:spPr>
          <a:xfrm>
            <a:off x="607338" y="1421368"/>
            <a:ext cx="3331616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nbounded"/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Hardware Components</a:t>
            </a:r>
            <a:endParaRPr sz="1600" b="0" i="0" u="none" strike="noStrike" cap="none" dirty="0"/>
          </a:p>
        </p:txBody>
      </p:sp>
      <p:sp>
        <p:nvSpPr>
          <p:cNvPr id="115" name="Google Shape;115;p18"/>
          <p:cNvSpPr/>
          <p:nvPr/>
        </p:nvSpPr>
        <p:spPr>
          <a:xfrm>
            <a:off x="619061" y="1849993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Soil moisture sensors</a:t>
            </a:r>
            <a:r>
              <a:rPr lang="en-US" sz="13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3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Temperature and Ultrasonic Sensor</a:t>
            </a:r>
            <a:endParaRPr sz="1350" b="0" i="0" u="none" strike="noStrike" cap="none" dirty="0"/>
          </a:p>
        </p:txBody>
      </p:sp>
      <p:sp>
        <p:nvSpPr>
          <p:cNvPr id="116" name="Google Shape;116;p18"/>
          <p:cNvSpPr/>
          <p:nvPr/>
        </p:nvSpPr>
        <p:spPr>
          <a:xfrm>
            <a:off x="607338" y="2188369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Arduino UNO and ESP8266</a:t>
            </a:r>
            <a:endParaRPr sz="1350" b="0" i="0" u="none" strike="noStrike" cap="none"/>
          </a:p>
        </p:txBody>
      </p:sp>
      <p:sp>
        <p:nvSpPr>
          <p:cNvPr id="117" name="Google Shape;117;p18"/>
          <p:cNvSpPr/>
          <p:nvPr/>
        </p:nvSpPr>
        <p:spPr>
          <a:xfrm>
            <a:off x="607338" y="2526744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Relays, pump, solenoid valve</a:t>
            </a:r>
            <a:endParaRPr sz="1350" b="0" i="0" u="none" strike="noStrike" cap="none"/>
          </a:p>
        </p:txBody>
      </p:sp>
      <p:sp>
        <p:nvSpPr>
          <p:cNvPr id="118" name="Google Shape;118;p18"/>
          <p:cNvSpPr/>
          <p:nvPr/>
        </p:nvSpPr>
        <p:spPr>
          <a:xfrm>
            <a:off x="7534513" y="1421368"/>
            <a:ext cx="2041684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nbounded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Key Functions</a:t>
            </a:r>
            <a:endParaRPr sz="1600" b="0" i="0" u="none" strike="noStrike" cap="none"/>
          </a:p>
        </p:txBody>
      </p:sp>
      <p:sp>
        <p:nvSpPr>
          <p:cNvPr id="119" name="Google Shape;119;p18"/>
          <p:cNvSpPr/>
          <p:nvPr/>
        </p:nvSpPr>
        <p:spPr>
          <a:xfrm>
            <a:off x="7534513" y="1849993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Automated and manual irrigation (By voice Command and Blynk app)</a:t>
            </a:r>
            <a:endParaRPr sz="1350" b="0" i="0" u="none" strike="noStrike" cap="none" dirty="0"/>
          </a:p>
        </p:txBody>
      </p:sp>
      <p:sp>
        <p:nvSpPr>
          <p:cNvPr id="120" name="Google Shape;120;p18"/>
          <p:cNvSpPr/>
          <p:nvPr/>
        </p:nvSpPr>
        <p:spPr>
          <a:xfrm>
            <a:off x="7534513" y="2188369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Water tank level monitoring</a:t>
            </a:r>
            <a:endParaRPr sz="1350" b="0" i="0" u="none" strike="noStrike" cap="none" dirty="0"/>
          </a:p>
        </p:txBody>
      </p:sp>
      <p:sp>
        <p:nvSpPr>
          <p:cNvPr id="121" name="Google Shape;121;p18"/>
          <p:cNvSpPr/>
          <p:nvPr/>
        </p:nvSpPr>
        <p:spPr>
          <a:xfrm>
            <a:off x="7534513" y="2526744"/>
            <a:ext cx="6496169" cy="27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50"/>
              <a:buFont typeface="Cabin"/>
              <a:buChar char="•"/>
            </a:pPr>
            <a:r>
              <a:rPr lang="en-US" sz="13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Blynk app notifications</a:t>
            </a:r>
            <a:endParaRPr sz="1350" b="0" i="0" u="none" strike="noStrike" cap="none" dirty="0"/>
          </a:p>
        </p:txBody>
      </p:sp>
      <p:pic>
        <p:nvPicPr>
          <p:cNvPr id="122" name="Google Shape;12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62" y="2919650"/>
            <a:ext cx="4630675" cy="5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725" y="2865125"/>
            <a:ext cx="7469025" cy="48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14030575" y="7769175"/>
            <a:ext cx="5226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2729800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6324124" y="1104543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System 2: Environment Monitoring</a:t>
            </a:r>
            <a:endParaRPr sz="4400" b="0" i="0" u="none" strike="noStrike" cap="none"/>
          </a:p>
        </p:txBody>
      </p:sp>
      <p:sp>
        <p:nvSpPr>
          <p:cNvPr id="133" name="Google Shape;133;p19"/>
          <p:cNvSpPr/>
          <p:nvPr/>
        </p:nvSpPr>
        <p:spPr>
          <a:xfrm>
            <a:off x="6324124" y="35755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7101959" y="3657838"/>
            <a:ext cx="2806898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Sensors</a:t>
            </a:r>
            <a:endParaRPr sz="2200" b="0" i="0" u="none" strike="noStrike" cap="none"/>
          </a:p>
        </p:txBody>
      </p:sp>
      <p:sp>
        <p:nvSpPr>
          <p:cNvPr id="135" name="Google Shape;135;p19"/>
          <p:cNvSpPr/>
          <p:nvPr/>
        </p:nvSpPr>
        <p:spPr>
          <a:xfrm>
            <a:off x="7101959" y="4153376"/>
            <a:ext cx="2806898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DHT11, MQ-2 gas, and flame sensors for parameter detection</a:t>
            </a:r>
            <a:endParaRPr sz="1850" b="0" i="0" u="none" strike="noStrike" cap="none"/>
          </a:p>
        </p:txBody>
      </p:sp>
      <p:sp>
        <p:nvSpPr>
          <p:cNvPr id="136" name="Google Shape;136;p19"/>
          <p:cNvSpPr/>
          <p:nvPr/>
        </p:nvSpPr>
        <p:spPr>
          <a:xfrm>
            <a:off x="10208062" y="35755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10985897" y="3657838"/>
            <a:ext cx="2806898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Control</a:t>
            </a:r>
            <a:endParaRPr sz="2200" b="0" i="0" u="none" strike="noStrike" cap="none"/>
          </a:p>
        </p:txBody>
      </p:sp>
      <p:sp>
        <p:nvSpPr>
          <p:cNvPr id="138" name="Google Shape;138;p19"/>
          <p:cNvSpPr/>
          <p:nvPr/>
        </p:nvSpPr>
        <p:spPr>
          <a:xfrm>
            <a:off x="10985897" y="4153376"/>
            <a:ext cx="2806898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Fan and light control via relays with Voice command and Blynk</a:t>
            </a:r>
            <a:r>
              <a:rPr lang="en-US" sz="18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app</a:t>
            </a:r>
            <a:endParaRPr sz="1850" b="0" i="0" u="none" strike="noStrike" cap="none" dirty="0"/>
          </a:p>
        </p:txBody>
      </p:sp>
      <p:sp>
        <p:nvSpPr>
          <p:cNvPr id="139" name="Google Shape;139;p19"/>
          <p:cNvSpPr/>
          <p:nvPr/>
        </p:nvSpPr>
        <p:spPr>
          <a:xfrm>
            <a:off x="6324124" y="57811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7101959" y="58634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Access &amp; Alerts</a:t>
            </a:r>
            <a:endParaRPr sz="2200" b="0" i="0" u="none" strike="noStrike" cap="none"/>
          </a:p>
        </p:txBody>
      </p:sp>
      <p:sp>
        <p:nvSpPr>
          <p:cNvPr id="141" name="Google Shape;141;p19"/>
          <p:cNvSpPr/>
          <p:nvPr/>
        </p:nvSpPr>
        <p:spPr>
          <a:xfrm>
            <a:off x="7101959" y="6359009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Blynk mobile app and Alexa voice commands with flame/gas alerts</a:t>
            </a:r>
            <a:endParaRPr sz="1850" b="0" i="0" u="none" strike="noStrike" cap="none" dirty="0"/>
          </a:p>
        </p:txBody>
      </p:sp>
      <p:sp>
        <p:nvSpPr>
          <p:cNvPr id="142" name="Google Shape;142;p19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System 3: Smart Surveillance</a:t>
            </a:r>
            <a:endParaRPr sz="4400" b="0" i="0" u="none" strike="noStrike" cap="none"/>
          </a:p>
        </p:txBody>
      </p:sp>
      <p:pic>
        <p:nvPicPr>
          <p:cNvPr id="150" name="Google Shape;150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4124" y="2843927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7879912" y="3042641"/>
            <a:ext cx="3679041" cy="3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Local IP Streaming</a:t>
            </a:r>
            <a:endParaRPr sz="2200" b="0" i="0" u="none" strike="noStrike" cap="none" dirty="0"/>
          </a:p>
        </p:txBody>
      </p:sp>
      <p:sp>
        <p:nvSpPr>
          <p:cNvPr id="152" name="Google Shape;152;p20"/>
          <p:cNvSpPr/>
          <p:nvPr/>
        </p:nvSpPr>
        <p:spPr>
          <a:xfrm>
            <a:off x="7879913" y="3461796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Live video from ESP32-CAM on same local network</a:t>
            </a:r>
            <a:endParaRPr sz="1850" b="0" i="0" u="none" strike="noStrike" cap="none" dirty="0"/>
          </a:p>
        </p:txBody>
      </p:sp>
      <p:pic>
        <p:nvPicPr>
          <p:cNvPr id="153" name="Google Shape;153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4124" y="4280178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7879912" y="4068181"/>
            <a:ext cx="3227111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Remote Camera 1</a:t>
            </a:r>
            <a:endParaRPr sz="2200" b="0" i="0" u="none" strike="noStrike" cap="none" dirty="0"/>
          </a:p>
        </p:txBody>
      </p:sp>
      <p:sp>
        <p:nvSpPr>
          <p:cNvPr id="155" name="Google Shape;155;p20"/>
          <p:cNvSpPr/>
          <p:nvPr/>
        </p:nvSpPr>
        <p:spPr>
          <a:xfrm>
            <a:off x="7893820" y="4420130"/>
            <a:ext cx="5912763" cy="94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Flask server with MediaPipe for face detection and SD card for storage if human face detected</a:t>
            </a:r>
          </a:p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Arial" panose="020B0604020202020204" pitchFamily="34" charset="0"/>
              <a:buChar char="•"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sym typeface="Cabin"/>
              </a:rPr>
              <a:t>Remote accessed footage streaming through web page</a:t>
            </a:r>
            <a:endParaRPr sz="1850" b="0" i="0" u="none" strike="noStrike" cap="none" dirty="0"/>
          </a:p>
        </p:txBody>
      </p:sp>
      <p:pic>
        <p:nvPicPr>
          <p:cNvPr id="156" name="Google Shape;156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4124" y="5716429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7879912" y="5952643"/>
            <a:ext cx="3319390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Remote Camera 2</a:t>
            </a:r>
            <a:endParaRPr sz="2200" b="0" i="0" u="none" strike="noStrike" cap="none" dirty="0"/>
          </a:p>
        </p:txBody>
      </p:sp>
      <p:sp>
        <p:nvSpPr>
          <p:cNvPr id="158" name="Google Shape;158;p20"/>
          <p:cNvSpPr/>
          <p:nvPr/>
        </p:nvSpPr>
        <p:spPr>
          <a:xfrm>
            <a:off x="7879912" y="6373496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Flask integrated with Cloudinary cloud storage if human face detected</a:t>
            </a:r>
            <a:endParaRPr sz="1850" b="0" i="0" u="none" strike="noStrike" cap="none" dirty="0"/>
          </a:p>
        </p:txBody>
      </p:sp>
      <p:sp>
        <p:nvSpPr>
          <p:cNvPr id="159" name="Google Shape;159;p20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204" y="1670804"/>
            <a:ext cx="4887992" cy="488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6324124" y="156293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Voice Control Integration</a:t>
            </a:r>
            <a:endParaRPr sz="4400" b="0" i="0" u="none" strike="noStrike" cap="none"/>
          </a:p>
        </p:txBody>
      </p:sp>
      <p:sp>
        <p:nvSpPr>
          <p:cNvPr id="168" name="Google Shape;168;p21"/>
          <p:cNvSpPr/>
          <p:nvPr/>
        </p:nvSpPr>
        <p:spPr>
          <a:xfrm>
            <a:off x="6324124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6563439" y="35692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Platform Used</a:t>
            </a:r>
            <a:endParaRPr sz="2200" b="0" i="0" u="none" strike="noStrike" cap="none"/>
          </a:p>
        </p:txBody>
      </p:sp>
      <p:sp>
        <p:nvSpPr>
          <p:cNvPr id="170" name="Google Shape;170;p21"/>
          <p:cNvSpPr/>
          <p:nvPr/>
        </p:nvSpPr>
        <p:spPr>
          <a:xfrm>
            <a:off x="6563439" y="4064794"/>
            <a:ext cx="3135987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Sinric Pro links Alexa with smart home devices</a:t>
            </a:r>
            <a:endParaRPr sz="1850" b="0" i="0" u="none" strike="noStrike" cap="none"/>
          </a:p>
        </p:txBody>
      </p:sp>
      <p:sp>
        <p:nvSpPr>
          <p:cNvPr id="171" name="Google Shape;171;p21"/>
          <p:cNvSpPr/>
          <p:nvPr/>
        </p:nvSpPr>
        <p:spPr>
          <a:xfrm>
            <a:off x="10178058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10417373" y="3569256"/>
            <a:ext cx="3135987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Devices Controlled</a:t>
            </a:r>
            <a:endParaRPr sz="2200" b="0" i="0" u="none" strike="noStrike" cap="none"/>
          </a:p>
        </p:txBody>
      </p:sp>
      <p:sp>
        <p:nvSpPr>
          <p:cNvPr id="173" name="Google Shape;173;p21"/>
          <p:cNvSpPr/>
          <p:nvPr/>
        </p:nvSpPr>
        <p:spPr>
          <a:xfrm>
            <a:off x="10417373" y="4416743"/>
            <a:ext cx="313598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Relays, fans, pumps, and lights</a:t>
            </a:r>
            <a:endParaRPr sz="1850" b="0" i="0" u="none" strike="noStrike" cap="none"/>
          </a:p>
        </p:txBody>
      </p:sp>
      <p:sp>
        <p:nvSpPr>
          <p:cNvPr id="174" name="Google Shape;174;p21"/>
          <p:cNvSpPr/>
          <p:nvPr/>
        </p:nvSpPr>
        <p:spPr>
          <a:xfrm>
            <a:off x="6324124" y="530947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 Interaction</a:t>
            </a:r>
            <a:endParaRPr sz="2200" b="0" i="0" u="none" strike="noStrike" cap="none"/>
          </a:p>
        </p:txBody>
      </p:sp>
      <p:sp>
        <p:nvSpPr>
          <p:cNvPr id="176" name="Google Shape;176;p21"/>
          <p:cNvSpPr/>
          <p:nvPr/>
        </p:nvSpPr>
        <p:spPr>
          <a:xfrm>
            <a:off x="6563439" y="6044327"/>
            <a:ext cx="6989921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Hands-free voice commands for automation</a:t>
            </a:r>
            <a:endParaRPr sz="1850" b="0" i="0" u="none" strike="noStrike" cap="none"/>
          </a:p>
        </p:txBody>
      </p:sp>
      <p:sp>
        <p:nvSpPr>
          <p:cNvPr id="177" name="Google Shape;177;p21"/>
          <p:cNvSpPr/>
          <p:nvPr/>
        </p:nvSpPr>
        <p:spPr>
          <a:xfrm>
            <a:off x="12822675" y="7769175"/>
            <a:ext cx="1730400" cy="3543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6324124" y="1347549"/>
            <a:ext cx="7251383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Blynk App Integration</a:t>
            </a:r>
            <a:endParaRPr sz="4400" b="0" i="0" u="none" strike="noStrike" cap="none"/>
          </a:p>
        </p:txBody>
      </p:sp>
      <p:sp>
        <p:nvSpPr>
          <p:cNvPr id="144" name="Google Shape;144;p17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Platform</a:t>
            </a:r>
            <a:endParaRPr sz="220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Blynk IoT platform with drag-and-drop UI builder</a:t>
            </a:r>
            <a:endParaRPr sz="1850" b="0" i="0" u="none" strike="noStrike" cap="none"/>
          </a:p>
        </p:txBody>
      </p:sp>
      <p:sp>
        <p:nvSpPr>
          <p:cNvPr id="147" name="Google Shape;147;p17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Dashboard</a:t>
            </a:r>
            <a:endParaRPr sz="2200" b="0" i="0" u="none" strike="noStrike" cap="none"/>
          </a:p>
        </p:txBody>
      </p:sp>
      <p:sp>
        <p:nvSpPr>
          <p:cNvPr id="149" name="Google Shape;149;p17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Customizable panels displaying live data and alerts</a:t>
            </a:r>
            <a:endParaRPr sz="1850" b="0" i="0" u="none" strike="noStrike" cap="none"/>
          </a:p>
        </p:txBody>
      </p:sp>
      <p:sp>
        <p:nvSpPr>
          <p:cNvPr id="150" name="Google Shape;150;p1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7580590" y="464629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Remote Control</a:t>
            </a:r>
            <a:endParaRPr sz="2200" b="0" i="0" u="none" strike="noStrike" cap="none"/>
          </a:p>
        </p:txBody>
      </p:sp>
      <p:sp>
        <p:nvSpPr>
          <p:cNvPr id="152" name="Google Shape;152;p17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Manage devices and users anywhere, anytime</a:t>
            </a:r>
            <a:endParaRPr sz="1850" b="0" i="0" u="none" strike="noStrike" cap="none"/>
          </a:p>
        </p:txBody>
      </p:sp>
      <p:sp>
        <p:nvSpPr>
          <p:cNvPr id="153" name="Google Shape;153;p17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Compatibility</a:t>
            </a:r>
            <a:endParaRPr sz="2200" b="0" i="0" u="none" strike="noStrike" cap="none"/>
          </a:p>
        </p:txBody>
      </p:sp>
      <p:sp>
        <p:nvSpPr>
          <p:cNvPr id="155" name="Google Shape;155;p17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Cross-platform support for iOS and Android</a:t>
            </a:r>
            <a:endParaRPr sz="1850" b="0" i="0" u="none" strike="noStrike" cap="none"/>
          </a:p>
        </p:txBody>
      </p:sp>
      <p:sp>
        <p:nvSpPr>
          <p:cNvPr id="156" name="Google Shape;156;p17"/>
          <p:cNvSpPr/>
          <p:nvPr/>
        </p:nvSpPr>
        <p:spPr>
          <a:xfrm>
            <a:off x="12822675" y="7673700"/>
            <a:ext cx="1703100" cy="555900"/>
          </a:xfrm>
          <a:prstGeom prst="rect">
            <a:avLst/>
          </a:prstGeom>
          <a:solidFill>
            <a:srgbClr val="112836"/>
          </a:solidFill>
          <a:ln w="9525" cap="flat" cmpd="sng">
            <a:solidFill>
              <a:srgbClr val="112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602</Words>
  <Application>Microsoft Office PowerPoint</Application>
  <PresentationFormat>Custom</PresentationFormat>
  <Paragraphs>113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Unbounded</vt:lpstr>
      <vt:lpstr>Calibri</vt:lpstr>
      <vt:lpstr>Cabin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Vedant Mahadik</cp:lastModifiedBy>
  <cp:revision>4</cp:revision>
  <dcterms:modified xsi:type="dcterms:W3CDTF">2025-05-15T08:59:42Z</dcterms:modified>
</cp:coreProperties>
</file>